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maris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470025"/>
          </a:xfrm>
        </p:spPr>
        <p:txBody>
          <a:bodyPr/>
          <a:lstStyle/>
          <a:p>
            <a:r>
              <a:rPr lang="en-US" dirty="0" smtClean="0"/>
              <a:t>Automatic Assignment of Tamarisk Treatments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NR 505 Final Project</a:t>
            </a:r>
          </a:p>
          <a:p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Ted Manahan and Patrick Flynn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Analysis: Cost Layer</a:t>
            </a:r>
            <a:endParaRPr lang="en-US" dirty="0"/>
          </a:p>
        </p:txBody>
      </p:sp>
      <p:pic>
        <p:nvPicPr>
          <p:cNvPr id="22530" name="Picture 2" descr="Flow to create cost l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7296150" cy="1838325"/>
          </a:xfrm>
          <a:prstGeom prst="rect">
            <a:avLst/>
          </a:prstGeom>
          <a:noFill/>
        </p:spPr>
      </p:pic>
      <p:pic>
        <p:nvPicPr>
          <p:cNvPr id="22532" name="Picture 4" descr="Flowchart to create cost-distance lay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419600"/>
            <a:ext cx="4781550" cy="160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GIS Analysis: Tamarisk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slope and cost data to polygons</a:t>
            </a:r>
          </a:p>
          <a:p>
            <a:r>
              <a:rPr lang="en-US" dirty="0" smtClean="0"/>
              <a:t>Create tables using </a:t>
            </a:r>
            <a:r>
              <a:rPr lang="en-US" u="sng" dirty="0" smtClean="0"/>
              <a:t>Zonal Statistics as Table</a:t>
            </a:r>
            <a:endParaRPr lang="en-US" dirty="0" smtClean="0"/>
          </a:p>
          <a:p>
            <a:r>
              <a:rPr lang="en-US" dirty="0" smtClean="0"/>
              <a:t>Join tables to tamarisk polygons</a:t>
            </a:r>
            <a:endParaRPr lang="en-US" dirty="0"/>
          </a:p>
        </p:txBody>
      </p:sp>
      <p:pic>
        <p:nvPicPr>
          <p:cNvPr id="23554" name="Picture 2" descr="Flow to add slope data to tamarisk polyg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429000"/>
            <a:ext cx="6953250" cy="1609726"/>
          </a:xfrm>
          <a:prstGeom prst="rect">
            <a:avLst/>
          </a:prstGeom>
          <a:noFill/>
        </p:spPr>
      </p:pic>
      <p:pic>
        <p:nvPicPr>
          <p:cNvPr id="23556" name="Picture 4" descr="Flow to add cost data to tamarisk polyg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105400"/>
            <a:ext cx="6934200" cy="160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Analysis: Tamarisk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Export table to CSV file</a:t>
            </a:r>
          </a:p>
          <a:p>
            <a:r>
              <a:rPr lang="en-US" dirty="0" smtClean="0"/>
              <a:t>Rename columns to standard values: VALUE, </a:t>
            </a:r>
            <a:r>
              <a:rPr lang="en-US" dirty="0" err="1" smtClean="0"/>
              <a:t>Pct_Cov</a:t>
            </a:r>
            <a:r>
              <a:rPr lang="en-US" dirty="0" smtClean="0"/>
              <a:t>, Area, </a:t>
            </a:r>
            <a:r>
              <a:rPr lang="en-US" dirty="0" err="1" smtClean="0"/>
              <a:t>SlopeMAX</a:t>
            </a:r>
            <a:r>
              <a:rPr lang="en-US" dirty="0" smtClean="0"/>
              <a:t>, </a:t>
            </a:r>
            <a:r>
              <a:rPr lang="en-US" dirty="0" err="1" smtClean="0"/>
              <a:t>CostMEAN</a:t>
            </a:r>
            <a:endParaRPr lang="en-US" dirty="0"/>
          </a:p>
        </p:txBody>
      </p:sp>
      <p:pic>
        <p:nvPicPr>
          <p:cNvPr id="24578" name="Picture 2" descr="Flow to export data to a CSV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429000"/>
            <a:ext cx="7096125" cy="695325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600" y="4483102"/>
          <a:ext cx="5410200" cy="2146298"/>
        </p:xfrm>
        <a:graphic>
          <a:graphicData uri="http://schemas.openxmlformats.org/drawingml/2006/table">
            <a:tbl>
              <a:tblPr/>
              <a:tblGrid>
                <a:gridCol w="1082040"/>
                <a:gridCol w="1082040"/>
                <a:gridCol w="1082040"/>
                <a:gridCol w="1082040"/>
                <a:gridCol w="1082040"/>
              </a:tblGrid>
              <a:tr h="42688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VALUE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Pct_Cov</a:t>
                      </a:r>
                      <a:endParaRPr lang="en-US" sz="15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AREA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SlopeMAX</a:t>
                      </a:r>
                      <a:endParaRPr lang="en-US" sz="15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CostMEAN</a:t>
                      </a:r>
                      <a:endParaRPr lang="en-US" sz="15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34388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32245.52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1.040729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604639.9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388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534017.3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2.199281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792934.4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388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349195.4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11.87033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688089.4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388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176957.1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25.8956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1751321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388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64491.04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24.53129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2843566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Analysis: </a:t>
            </a:r>
            <a:r>
              <a:rPr lang="en-US" dirty="0" err="1" smtClean="0"/>
              <a:t>Centroid</a:t>
            </a:r>
            <a:r>
              <a:rPr lang="en-US" dirty="0" smtClean="0"/>
              <a:t>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know adjacent polygons</a:t>
            </a:r>
          </a:p>
          <a:p>
            <a:r>
              <a:rPr lang="en-US" dirty="0" smtClean="0"/>
              <a:t>Use </a:t>
            </a:r>
            <a:r>
              <a:rPr lang="en-US" u="sng" dirty="0" smtClean="0"/>
              <a:t>Zonal Geometry as Table</a:t>
            </a:r>
            <a:r>
              <a:rPr lang="en-US" dirty="0" smtClean="0"/>
              <a:t> to get </a:t>
            </a:r>
            <a:r>
              <a:rPr lang="en-US" dirty="0" err="1" smtClean="0"/>
              <a:t>centroids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Hawth’s</a:t>
            </a:r>
            <a:r>
              <a:rPr lang="en-US" dirty="0" smtClean="0"/>
              <a:t> Tools, create </a:t>
            </a:r>
            <a:r>
              <a:rPr lang="en-US" dirty="0" err="1" smtClean="0"/>
              <a:t>NxN</a:t>
            </a:r>
            <a:r>
              <a:rPr lang="en-US" dirty="0" smtClean="0"/>
              <a:t> distance matrix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3657600"/>
          <a:ext cx="5867400" cy="284988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0366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UID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/>
                      </a:r>
                      <a:br>
                        <a:rPr lang="en-US" sz="1700" dirty="0"/>
                      </a:br>
                      <a:endParaRPr lang="en-US" sz="1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821.2007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1885.36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3209.405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4230.862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821.2007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/>
                      </a:r>
                      <a:br>
                        <a:rPr lang="en-US" sz="1700" dirty="0"/>
                      </a:br>
                      <a:endParaRPr lang="en-US" sz="1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1067.987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2412.106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3415.427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1885.36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1067.987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/>
                      </a:r>
                      <a:br>
                        <a:rPr lang="en-US" sz="1700"/>
                      </a:br>
                      <a:endParaRPr lang="en-US" sz="17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1365.836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2347.449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3209.405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2412.106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1365.836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/>
                      </a:r>
                      <a:br>
                        <a:rPr lang="en-US" sz="1700"/>
                      </a:br>
                      <a:endParaRPr lang="en-US" sz="17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1089.061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4230.862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3415.427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2347.449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1089.061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/>
                      </a:r>
                      <a:br>
                        <a:rPr lang="en-US" sz="1700" dirty="0"/>
                      </a:br>
                      <a:endParaRPr lang="en-US" sz="1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Analysis: Treatment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work created two CSV files:</a:t>
            </a:r>
          </a:p>
          <a:p>
            <a:pPr lvl="1"/>
            <a:r>
              <a:rPr lang="en-US" dirty="0" smtClean="0"/>
              <a:t>The file of tamarisk polygons, including slope and remoteness cost information</a:t>
            </a:r>
          </a:p>
          <a:p>
            <a:pPr lvl="1"/>
            <a:r>
              <a:rPr lang="en-US" dirty="0" smtClean="0"/>
              <a:t>The file of distances between polygon </a:t>
            </a:r>
            <a:r>
              <a:rPr lang="en-US" dirty="0" err="1" smtClean="0"/>
              <a:t>centriods</a:t>
            </a:r>
            <a:endParaRPr lang="en-US" dirty="0" smtClean="0"/>
          </a:p>
          <a:p>
            <a:r>
              <a:rPr lang="en-US" dirty="0" smtClean="0"/>
              <a:t>Create treatment cost CSV file manually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19400" y="4617720"/>
          <a:ext cx="3124200" cy="1463040"/>
        </p:xfrm>
        <a:graphic>
          <a:graphicData uri="http://schemas.openxmlformats.org/drawingml/2006/table">
            <a:tbl>
              <a:tblPr/>
              <a:tblGrid>
                <a:gridCol w="1562100"/>
                <a:gridCol w="1562100"/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Treatment</a:t>
                      </a:r>
                    </a:p>
                  </a:txBody>
                  <a:tcPr marL="0" marR="0" marT="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</a:t>
                      </a:r>
                    </a:p>
                  </a:txBody>
                  <a:tcPr marL="0" marR="0" marT="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Aerial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Mechanical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83167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function 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AssignTreatment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($TamariskPolygons, $TreatmentGroups)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{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global 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MinPctCovForAerial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global 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MinAreaForAerial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global 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MaxSlopeForMechanical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global 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MinPctCovForMechanical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endParaRPr lang="en-US" sz="1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// The number of polygons and treatment groups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NumPolygons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=count($TamariskPolygons);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TGCount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=count($TreatmentGroups);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echo "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AssignTreatment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: Assigning treatments for 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NumPolygons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 polygons ".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	 "in 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TGCount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 groups.\n";</a:t>
            </a:r>
          </a:p>
          <a:p>
            <a:endParaRPr lang="en-US" sz="1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// Aggregate treatment groups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//echo "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AssignTreatment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: Calling 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AggregateTGs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 from 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AssignTreatment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\n";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GroupAttrs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=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AggregateTGs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 ($TreatmentGroups, $TamariskPolygons);</a:t>
            </a:r>
          </a:p>
          <a:p>
            <a:endParaRPr lang="en-US" sz="1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// Assign treatment to groups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for ($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=0; 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&lt;$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TGCount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; 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++) {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	//echo "\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tAssigning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 values for treatment group 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\n";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	if (($GroupAttrs[$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]["Area"]&gt;$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MinAreaForAerial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) &amp;&amp;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			($GroupAttrs[$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]["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Pct_Cov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"]&gt;$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MinPctCovForAerial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))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	{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		$GroupAttrs[$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]["Treatment"]="Aerial";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	} else {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		if (($GroupAttrs[$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]["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SlopeMAX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"]&lt;=$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MaxSlopeForMechanical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) &amp;&amp;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				($GroupAttrs[$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]["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Pct_Cov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"]&gt;=$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MinPctCovForMechanical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))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		{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			$GroupAttrs[$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]["Treatment"]="Mechanical";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		} else {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			$GroupAttrs[$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]["Treatment"]="Manual";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		}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	}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}</a:t>
            </a:r>
          </a:p>
          <a:p>
            <a:endParaRPr lang="en-US" sz="1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// 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Dis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-aggregate treatment groups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for ($TG=0; $TG&lt;$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TGCount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; $TG++)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{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	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NumPolysInTG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=count($TreatmentGroups[$TG]);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	for ($TGPoly=0;$TGPoly&lt;$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</a:rPr>
              <a:t>NumPolysInTG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;$TGPoly++)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	{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		$Poly=$TreatmentGroups[$TG][$TGPoly];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		$TamariskPolygons[$Poly]["Treatment"]=$GroupAttrs[$TG]["Treatment"];</a:t>
            </a:r>
          </a:p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		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Analysis: Assign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custom PHP program</a:t>
            </a:r>
          </a:p>
          <a:p>
            <a:r>
              <a:rPr lang="en-US" dirty="0" smtClean="0"/>
              <a:t>Minimize total treatment cost scaled by accessibility</a:t>
            </a:r>
          </a:p>
          <a:p>
            <a:r>
              <a:rPr lang="en-US" dirty="0" smtClean="0"/>
              <a:t>Treatment assignment uses three rules:</a:t>
            </a:r>
          </a:p>
          <a:p>
            <a:pPr lvl="1"/>
            <a:r>
              <a:rPr lang="en-US" dirty="0" smtClean="0"/>
              <a:t>A polygon or group of polygons must have at least 75% cover and 250 acres to be eligible for aerial treatment</a:t>
            </a:r>
          </a:p>
          <a:p>
            <a:pPr lvl="1"/>
            <a:r>
              <a:rPr lang="en-US" dirty="0" smtClean="0"/>
              <a:t>A polygon or group of polygons must have at least 50% cover an no more than 20% slope to be eligible for mechanical treatment</a:t>
            </a:r>
          </a:p>
          <a:p>
            <a:pPr lvl="1"/>
            <a:r>
              <a:rPr lang="en-US" dirty="0" smtClean="0"/>
              <a:t>If neither aerial nor mechanical treatment can be used, manual treatment is prescribed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83167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function 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AssignTreatment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($TamariskPolygons, $TreatmentGroups)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{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global 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MinPctCovForAerial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;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global 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MinAreaForAerial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;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global 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MaxSlopeForMechanical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;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global 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MinPctCovForMechanical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;</a:t>
            </a:r>
          </a:p>
          <a:p>
            <a:endParaRPr lang="en-US" sz="1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// The number of polygons and treatment groups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NumPolygons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=count($TamariskPolygons);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TGCount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=count($TreatmentGroups);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echo "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AssignTreatment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Assigning treatments for 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NumPolygons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polygons ".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 "in 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TGCount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groups.\n";</a:t>
            </a:r>
          </a:p>
          <a:p>
            <a:endParaRPr lang="en-US" sz="1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// Aggregate treatment groups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//echo "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AssignTreatment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Calling 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AggregateTGs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from 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AssignTreatment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\n";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GroupAttrs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=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AggregateTGs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($TreatmentGroups, $TamariskPolygons);</a:t>
            </a:r>
          </a:p>
          <a:p>
            <a:endParaRPr lang="en-US" sz="1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// Assign treatment to groups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for ($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=0; 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&lt;$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TGCount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; 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++) {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//echo "\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tAssigning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values for treatment group 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\n";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if (($GroupAttrs[$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]["Area"]&gt;$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MinAreaForAerial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 &amp;&amp;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		($GroupAttrs[$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]["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Pct_Cov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"]&gt;$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MinPctCovForAerial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))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{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	$GroupAttrs[$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]["Treatment"]="Aerial";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} else {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	if (($GroupAttrs[$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]["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SlopeMAX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"]&lt;=$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MaxSlopeForMechanical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 &amp;&amp;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			($GroupAttrs[$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]["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Pct_Cov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"]&gt;=$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MinPctCovForMechanical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))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	{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		$GroupAttrs[$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]["Treatment"]="Mechanical";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	} else {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		$GroupAttrs[$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GroupNo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]["Treatment"]="Manual";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	}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}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}</a:t>
            </a:r>
          </a:p>
          <a:p>
            <a:endParaRPr lang="en-US" sz="1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// 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Dis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-aggregate treatment groups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for ($TG=0; $TG&lt;$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TGCount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; $TG++)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{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NumPolysInTG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=count($TreatmentGroups[$TG]);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for ($TGPoly=0;$TGPoly&lt;$</a:t>
            </a:r>
            <a:r>
              <a:rPr lang="en-US" sz="1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NumPolysInTG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;$TGPoly++)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{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	$Poly=$TreatmentGroups[$TG][$TGPoly];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	$TamariskPolygons[$Poly]["Treatment"]=$GroupAttrs[$TG]["Treatment"];</a:t>
            </a:r>
          </a:p>
          <a:p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Analysis: Group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meet minimum area requirement, polygons can be grouped</a:t>
            </a:r>
          </a:p>
          <a:p>
            <a:r>
              <a:rPr lang="en-US" dirty="0" smtClean="0"/>
              <a:t>Group based on similar slope and coverage attributes</a:t>
            </a:r>
          </a:p>
          <a:p>
            <a:r>
              <a:rPr lang="en-US" dirty="0" smtClean="0"/>
              <a:t>Groups of low-cost polygons can “steal” polygons from high-cost groups</a:t>
            </a:r>
          </a:p>
          <a:p>
            <a:r>
              <a:rPr lang="en-US" dirty="0" smtClean="0"/>
              <a:t>Try multiple groupings, select lowest cost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JohnMartinAr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John Martin SWA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3125" t="28906" r="1875" b="29688"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31838"/>
            <a:ext cx="46482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Results: John Martin SWA</a:t>
            </a: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52400"/>
            <a:ext cx="30067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John Martin SWA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Unadjusted Treatment Cost: $11,676,764</a:t>
            </a:r>
          </a:p>
          <a:p>
            <a:r>
              <a:rPr lang="en-US" dirty="0" smtClean="0"/>
              <a:t>Adjusted Treatment Cost: $11,893,358</a:t>
            </a:r>
          </a:p>
          <a:p>
            <a:r>
              <a:rPr lang="en-US" dirty="0" smtClean="0"/>
              <a:t>Polygons have very similar accessibility</a:t>
            </a:r>
          </a:p>
          <a:p>
            <a:r>
              <a:rPr lang="en-US" dirty="0" smtClean="0"/>
              <a:t>Group polygons to get enough area for aerial</a:t>
            </a:r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3825240"/>
          <a:ext cx="4419600" cy="2346960"/>
        </p:xfrm>
        <a:graphic>
          <a:graphicData uri="http://schemas.openxmlformats.org/drawingml/2006/table">
            <a:tbl>
              <a:tblPr/>
              <a:tblGrid>
                <a:gridCol w="2209800"/>
                <a:gridCol w="2209800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/>
                        <a:t>Treatment Type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/>
                        <a:t>Total Area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/>
                        <a:t>Aerial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/>
                        <a:t>2008 Acres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/>
                        <a:t>Mechanical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/>
                        <a:t>4608 Acres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/>
                        <a:t>Manual</a:t>
                      </a:r>
                      <a:br>
                        <a:rPr lang="en-US"/>
                      </a:br>
                      <a:endParaRPr lang="en-US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/>
                        <a:t>142 Acres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Tamarisk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Tamarisk or saltcedar is an invasive shrub or small tree</a:t>
            </a:r>
          </a:p>
          <a:p>
            <a:r>
              <a:rPr lang="en-US" dirty="0" smtClean="0"/>
              <a:t>Crowds out native willow and cottonwood</a:t>
            </a:r>
          </a:p>
          <a:p>
            <a:r>
              <a:rPr lang="en-US" dirty="0" smtClean="0"/>
              <a:t>Lowers water table</a:t>
            </a:r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10000"/>
            <a:ext cx="3657600" cy="243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62200" y="6324600"/>
            <a:ext cx="394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 http://www.oregonlive.com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werGunni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412"/>
            <a:ext cx="9144000" cy="6902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Lower Gunnison River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2500" t="13281" r="1875" b="17188"/>
          <a:stretch>
            <a:fillRect/>
          </a:stretch>
        </p:blipFill>
        <p:spPr bwMode="auto">
          <a:xfrm>
            <a:off x="27397" y="1"/>
            <a:ext cx="91166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Results: Lower Gunnison River</a:t>
            </a: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2638425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Lower Gunnison River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58125" t="11719" r="3125" b="13281"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l="41875" t="11719" r="17128" b="14063"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1295400" y="3429000"/>
            <a:ext cx="6858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914400" y="-152400"/>
            <a:ext cx="4038600" cy="216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Results: Lower Gunnison River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Lower Gunnison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514600"/>
          </a:xfrm>
        </p:spPr>
        <p:txBody>
          <a:bodyPr/>
          <a:lstStyle/>
          <a:p>
            <a:r>
              <a:rPr lang="en-US" dirty="0" smtClean="0"/>
              <a:t>Unadjusted Treatment Cost: $4,456,273</a:t>
            </a:r>
          </a:p>
          <a:p>
            <a:r>
              <a:rPr lang="en-US" dirty="0" smtClean="0"/>
              <a:t>Adjusted Treatment Cost: $64,002,145</a:t>
            </a:r>
          </a:p>
          <a:p>
            <a:r>
              <a:rPr lang="en-US" dirty="0" smtClean="0"/>
              <a:t>Polygons have different accessibility</a:t>
            </a:r>
          </a:p>
          <a:p>
            <a:r>
              <a:rPr lang="en-US" dirty="0" smtClean="0"/>
              <a:t>Grouping does not affect treatment or cost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4053840"/>
          <a:ext cx="4572000" cy="234696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/>
                        <a:t>Treatment Type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/>
                        <a:t>Total Area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/>
                        <a:t>Aerial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/>
                        <a:t>0 Acres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/>
                        <a:t>Mechanical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/>
                        <a:t>29 Acres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/>
                        <a:t>Manual</a:t>
                      </a:r>
                      <a:br>
                        <a:rPr lang="en-US"/>
                      </a:br>
                      <a:endParaRPr lang="en-US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/>
                        <a:t>1466 Acres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Preliminary treatment assignments are reasonable</a:t>
            </a:r>
          </a:p>
          <a:p>
            <a:r>
              <a:rPr lang="en-US" dirty="0" smtClean="0"/>
              <a:t>Cost estimates may be too high; scaling by absolute accessibility may be better</a:t>
            </a:r>
          </a:p>
          <a:p>
            <a:r>
              <a:rPr lang="en-US" dirty="0" smtClean="0"/>
              <a:t>Future improvements:</a:t>
            </a:r>
          </a:p>
          <a:p>
            <a:pPr lvl="1"/>
            <a:r>
              <a:rPr lang="en-US" dirty="0" smtClean="0"/>
              <a:t>More treatment types: biological (bugs!), multiple mechanical treatments, goats…</a:t>
            </a:r>
          </a:p>
          <a:p>
            <a:pPr lvl="1"/>
            <a:r>
              <a:rPr lang="en-US" dirty="0" smtClean="0"/>
              <a:t>Water as hard barrier</a:t>
            </a:r>
            <a:endParaRPr lang="en-US" dirty="0"/>
          </a:p>
        </p:txBody>
      </p:sp>
      <p:pic>
        <p:nvPicPr>
          <p:cNvPr id="6" name="Picture 5" descr="TamBan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440"/>
            <a:ext cx="8497487" cy="1143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7418" r="32500" b="9496"/>
          <a:stretch>
            <a:fillRect/>
          </a:stretch>
        </p:blipFill>
        <p:spPr bwMode="auto">
          <a:xfrm>
            <a:off x="5029200" y="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Education\Thesis\Images\TRO Equipment Demo\DSCF2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14600"/>
            <a:ext cx="5791200" cy="4343400"/>
          </a:xfrm>
          <a:prstGeom prst="rect">
            <a:avLst/>
          </a:prstGeom>
          <a:noFill/>
        </p:spPr>
      </p:pic>
      <p:pic>
        <p:nvPicPr>
          <p:cNvPr id="1027" name="Picture 3" descr="E:\Education\Thesis\Images\TRO Equipment Demo\DSCF3001.JPG"/>
          <p:cNvPicPr>
            <a:picLocks noChangeAspect="1" noChangeArrowheads="1"/>
          </p:cNvPicPr>
          <p:nvPr/>
        </p:nvPicPr>
        <p:blipFill>
          <a:blip r:embed="rId4" cstate="print"/>
          <a:srcRect r="27605" b="31261"/>
          <a:stretch>
            <a:fillRect/>
          </a:stretch>
        </p:blipFill>
        <p:spPr bwMode="auto">
          <a:xfrm>
            <a:off x="0" y="0"/>
            <a:ext cx="5029200" cy="3581400"/>
          </a:xfrm>
          <a:prstGeom prst="rect">
            <a:avLst/>
          </a:prstGeom>
          <a:noFill/>
        </p:spPr>
      </p:pic>
      <p:pic>
        <p:nvPicPr>
          <p:cNvPr id="1028" name="Picture 4" descr="E:\Education\Thesis\Images\TRO Equipment Demo\DSCF3027.JPG"/>
          <p:cNvPicPr>
            <a:picLocks noChangeAspect="1" noChangeArrowheads="1"/>
          </p:cNvPicPr>
          <p:nvPr/>
        </p:nvPicPr>
        <p:blipFill>
          <a:blip r:embed="rId5" cstate="print"/>
          <a:srcRect l="9829" t="4991" r="34886" b="24571"/>
          <a:stretch>
            <a:fillRect/>
          </a:stretch>
        </p:blipFill>
        <p:spPr bwMode="auto">
          <a:xfrm>
            <a:off x="0" y="3581400"/>
            <a:ext cx="3429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Tamarisk Treatment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created a spacial model which assigns treatment types and generates a cost estimate for tamarisk control work for a specified geographic area.  </a:t>
            </a:r>
          </a:p>
          <a:p>
            <a:r>
              <a:rPr lang="en-US" dirty="0" smtClean="0"/>
              <a:t>The model selects appropriate tamarisk treatments based on accessibility, treatment type cost, and tamarisk infestation attributes such as density and size. </a:t>
            </a:r>
          </a:p>
          <a:p>
            <a:r>
              <a:rPr lang="en-US" dirty="0" smtClean="0"/>
              <a:t>The estimate can inform the planning process, helping land managers understand the financial scope of a proposed tamarisk treatment project.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3125" t="16406" r="1875" b="148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Map: Tamarisk Polygons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3125" t="23437" r="11875" b="27344"/>
          <a:stretch>
            <a:fillRect/>
          </a:stretch>
        </p:blipFill>
        <p:spPr bwMode="auto">
          <a:xfrm>
            <a:off x="0" y="2984789"/>
            <a:ext cx="5410200" cy="387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Map: Cost-Distance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/>
          <a:lstStyle/>
          <a:p>
            <a:r>
              <a:rPr lang="en-US" dirty="0" smtClean="0"/>
              <a:t>John Martin SWA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/>
          <a:p>
            <a:r>
              <a:rPr lang="en-US" dirty="0" smtClean="0"/>
              <a:t>Cost to nearest town</a:t>
            </a:r>
          </a:p>
          <a:p>
            <a:r>
              <a:rPr lang="en-US" dirty="0" smtClean="0"/>
              <a:t>Travel cost is inexpensive on roads</a:t>
            </a:r>
          </a:p>
          <a:p>
            <a:r>
              <a:rPr lang="en-US" dirty="0" smtClean="0"/>
              <a:t>Travel cost is expensive off roads</a:t>
            </a:r>
          </a:p>
          <a:p>
            <a:r>
              <a:rPr lang="en-US" dirty="0" smtClean="0"/>
              <a:t>Treatment area is outlined in green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5237" t="1389" r="7481" b="2778"/>
          <a:stretch>
            <a:fillRect/>
          </a:stretch>
        </p:blipFill>
        <p:spPr bwMode="auto">
          <a:xfrm>
            <a:off x="4495800" y="1295400"/>
            <a:ext cx="381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Analysis: Select Treatment Area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treatment area as a layer</a:t>
            </a:r>
          </a:p>
          <a:p>
            <a:r>
              <a:rPr lang="en-US" dirty="0" smtClean="0"/>
              <a:t>Clip tamarisk data to area</a:t>
            </a:r>
            <a:endParaRPr lang="en-US" dirty="0"/>
          </a:p>
        </p:txBody>
      </p:sp>
      <p:pic>
        <p:nvPicPr>
          <p:cNvPr id="9" name="Picture 8" descr="Fig1_TrtAre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505200"/>
            <a:ext cx="6038850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Analysis: Cost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Off-road cost calculated using a model</a:t>
            </a:r>
          </a:p>
          <a:p>
            <a:r>
              <a:rPr lang="en-US" dirty="0" smtClean="0"/>
              <a:t>Penalize cost over steep terrain</a:t>
            </a:r>
            <a:endParaRPr lang="en-US" dirty="0"/>
          </a:p>
        </p:txBody>
      </p:sp>
      <p:pic>
        <p:nvPicPr>
          <p:cNvPr id="5" name="Picture 4" descr="Fig20_ModelBui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5200"/>
            <a:ext cx="9144000" cy="3342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Analysis: Cost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Road cost layer: </a:t>
            </a:r>
            <a:r>
              <a:rPr lang="en-US" u="sng" dirty="0" smtClean="0"/>
              <a:t>66- speed limit</a:t>
            </a:r>
          </a:p>
          <a:p>
            <a:r>
              <a:rPr lang="en-US" dirty="0" smtClean="0"/>
              <a:t>Convert to GRID</a:t>
            </a:r>
          </a:p>
          <a:p>
            <a:r>
              <a:rPr lang="en-US" dirty="0" smtClean="0"/>
              <a:t>Merge road cost and off-road cost layers using CON statement</a:t>
            </a:r>
          </a:p>
          <a:p>
            <a:r>
              <a:rPr lang="en-US" i="1" dirty="0" smtClean="0"/>
              <a:t>con(</a:t>
            </a:r>
            <a:r>
              <a:rPr lang="en-US" i="1" dirty="0" err="1" smtClean="0"/>
              <a:t>isNull</a:t>
            </a:r>
            <a:r>
              <a:rPr lang="en-US" i="1" dirty="0" smtClean="0"/>
              <a:t>([</a:t>
            </a:r>
            <a:r>
              <a:rPr lang="en-US" i="1" dirty="0" err="1" smtClean="0"/>
              <a:t>roadcost</a:t>
            </a:r>
            <a:r>
              <a:rPr lang="en-US" i="1" dirty="0" smtClean="0"/>
              <a:t>]), [</a:t>
            </a:r>
            <a:r>
              <a:rPr lang="en-US" i="1" dirty="0" err="1" smtClean="0"/>
              <a:t>slopeCost</a:t>
            </a:r>
            <a:r>
              <a:rPr lang="en-US" i="1" dirty="0" smtClean="0"/>
              <a:t>], [</a:t>
            </a:r>
            <a:r>
              <a:rPr lang="en-US" i="1" dirty="0" err="1" smtClean="0"/>
              <a:t>roadCost</a:t>
            </a:r>
            <a:r>
              <a:rPr lang="en-US" i="1" dirty="0" smtClean="0"/>
              <a:t>])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609296" y="1574804"/>
          <a:ext cx="2229904" cy="4063996"/>
        </p:xfrm>
        <a:graphic>
          <a:graphicData uri="http://schemas.openxmlformats.org/drawingml/2006/table">
            <a:tbl>
              <a:tblPr/>
              <a:tblGrid>
                <a:gridCol w="1114952"/>
                <a:gridCol w="1114952"/>
              </a:tblGrid>
              <a:tr h="429256"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>Road Type</a:t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13937" marR="13937" marT="13937" marB="139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/>
                        <a:t>Speed limit</a:t>
                      </a:r>
                      <a:br>
                        <a:rPr lang="en-US" sz="1300"/>
                      </a:br>
                      <a:endParaRPr lang="en-US" sz="1300"/>
                    </a:p>
                  </a:txBody>
                  <a:tcPr marL="13937" marR="13937" marT="13937" marB="139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9256">
                <a:tc>
                  <a:txBody>
                    <a:bodyPr/>
                    <a:lstStyle/>
                    <a:p>
                      <a:pPr fontAlgn="t"/>
                      <a:r>
                        <a:rPr lang="en-US" sz="1300"/>
                        <a:t>10 Primtive</a:t>
                      </a:r>
                    </a:p>
                  </a:txBody>
                  <a:tcPr marL="13937" marR="13937" marT="13937" marB="139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/>
                        <a:t>2</a:t>
                      </a:r>
                      <a:br>
                        <a:rPr lang="en-US" sz="1300"/>
                      </a:br>
                      <a:endParaRPr lang="en-US" sz="1300"/>
                    </a:p>
                  </a:txBody>
                  <a:tcPr marL="13937" marR="13937" marT="13937" marB="139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9256">
                <a:tc>
                  <a:txBody>
                    <a:bodyPr/>
                    <a:lstStyle/>
                    <a:p>
                      <a:pPr fontAlgn="t"/>
                      <a:r>
                        <a:rPr lang="en-US" sz="1300"/>
                        <a:t>20 Unimproved</a:t>
                      </a:r>
                    </a:p>
                  </a:txBody>
                  <a:tcPr marL="13937" marR="13937" marT="13937" marB="139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/>
                        <a:t>5</a:t>
                      </a:r>
                      <a:br>
                        <a:rPr lang="en-US" sz="1300"/>
                      </a:br>
                      <a:endParaRPr lang="en-US" sz="1300"/>
                    </a:p>
                  </a:txBody>
                  <a:tcPr marL="13937" marR="13937" marT="13937" marB="139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9256"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>30 Graded &amp; Drained</a:t>
                      </a:r>
                    </a:p>
                  </a:txBody>
                  <a:tcPr marL="13937" marR="13937" marT="13937" marB="139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/>
                        <a:t>15</a:t>
                      </a:r>
                      <a:br>
                        <a:rPr lang="en-US" sz="1300"/>
                      </a:br>
                      <a:endParaRPr lang="en-US" sz="1300"/>
                    </a:p>
                  </a:txBody>
                  <a:tcPr marL="13937" marR="13937" marT="13937" marB="139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9256"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>40 Soil, Gravel or Stone</a:t>
                      </a:r>
                    </a:p>
                  </a:txBody>
                  <a:tcPr marL="13937" marR="13937" marT="13937" marB="139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/>
                        <a:t>25</a:t>
                      </a:r>
                      <a:br>
                        <a:rPr lang="en-US" sz="1300"/>
                      </a:br>
                      <a:endParaRPr lang="en-US" sz="1300"/>
                    </a:p>
                  </a:txBody>
                  <a:tcPr marL="13937" marR="13937" marT="13937" marB="139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29948"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>51-53 Bituminous</a:t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13937" marR="13937" marT="13937" marB="139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/>
                        <a:t>35</a:t>
                      </a:r>
                      <a:br>
                        <a:rPr lang="en-US" sz="1300"/>
                      </a:br>
                      <a:endParaRPr lang="en-US" sz="1300"/>
                    </a:p>
                  </a:txBody>
                  <a:tcPr marL="13937" marR="13937" marT="13937" marB="139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9256">
                <a:tc>
                  <a:txBody>
                    <a:bodyPr/>
                    <a:lstStyle/>
                    <a:p>
                      <a:pPr fontAlgn="t"/>
                      <a:r>
                        <a:rPr lang="en-US" sz="1300"/>
                        <a:t>61-62 Flexible</a:t>
                      </a:r>
                      <a:br>
                        <a:rPr lang="en-US" sz="1300"/>
                      </a:br>
                      <a:endParaRPr lang="en-US" sz="1300"/>
                    </a:p>
                  </a:txBody>
                  <a:tcPr marL="13937" marR="13937" marT="13937" marB="139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/>
                        <a:t>45</a:t>
                      </a:r>
                      <a:br>
                        <a:rPr lang="en-US" sz="1300"/>
                      </a:br>
                      <a:endParaRPr lang="en-US" sz="1300"/>
                    </a:p>
                  </a:txBody>
                  <a:tcPr marL="13937" marR="13937" marT="13937" marB="139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9256">
                <a:tc>
                  <a:txBody>
                    <a:bodyPr/>
                    <a:lstStyle/>
                    <a:p>
                      <a:pPr fontAlgn="t"/>
                      <a:r>
                        <a:rPr lang="en-US" sz="1300"/>
                        <a:t>71-72 Rigid</a:t>
                      </a:r>
                      <a:br>
                        <a:rPr lang="en-US" sz="1300"/>
                      </a:br>
                      <a:endParaRPr lang="en-US" sz="1300"/>
                    </a:p>
                  </a:txBody>
                  <a:tcPr marL="13937" marR="13937" marT="13937" marB="139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/>
                        <a:t>50</a:t>
                      </a:r>
                      <a:br>
                        <a:rPr lang="en-US" sz="1300"/>
                      </a:br>
                      <a:endParaRPr lang="en-US" sz="1300"/>
                    </a:p>
                  </a:txBody>
                  <a:tcPr marL="13937" marR="13937" marT="13937" marB="139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9256">
                <a:tc>
                  <a:txBody>
                    <a:bodyPr/>
                    <a:lstStyle/>
                    <a:p>
                      <a:pPr fontAlgn="t"/>
                      <a:r>
                        <a:rPr lang="en-US" sz="1300"/>
                        <a:t>80 Other</a:t>
                      </a:r>
                      <a:br>
                        <a:rPr lang="en-US" sz="1300"/>
                      </a:br>
                      <a:endParaRPr lang="en-US" sz="1300"/>
                    </a:p>
                  </a:txBody>
                  <a:tcPr marL="13937" marR="13937" marT="13937" marB="139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>55</a:t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13937" marR="13937" marT="13937" marB="139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687</Words>
  <Application>Microsoft Office PowerPoint</Application>
  <PresentationFormat>On-screen Show (4:3)</PresentationFormat>
  <Paragraphs>277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Automatic Assignment of Tamarisk Treatments</vt:lpstr>
      <vt:lpstr>Tamarisk</vt:lpstr>
      <vt:lpstr>Tamarisk Treatment Selection</vt:lpstr>
      <vt:lpstr>PowerPoint Presentation</vt:lpstr>
      <vt:lpstr>Base Map: Tamarisk Polygons</vt:lpstr>
      <vt:lpstr>Base Map: Cost-Distance</vt:lpstr>
      <vt:lpstr>GIS Analysis: Select Treatment Area</vt:lpstr>
      <vt:lpstr>GIS Analysis: Cost Layer</vt:lpstr>
      <vt:lpstr>GIS Analysis: Cost Layer</vt:lpstr>
      <vt:lpstr>GIS Analysis: Cost Layer</vt:lpstr>
      <vt:lpstr>GIS Analysis: Tamarisk Attributes</vt:lpstr>
      <vt:lpstr>GIS Analysis: Tamarisk Polygons</vt:lpstr>
      <vt:lpstr>GIS Analysis: Centroid Matrix</vt:lpstr>
      <vt:lpstr>GIS Analysis: Treatment Costs</vt:lpstr>
      <vt:lpstr>GIS Analysis: Assign Treatments</vt:lpstr>
      <vt:lpstr>GIS Analysis: Group Polygons</vt:lpstr>
      <vt:lpstr>Results: John Martin SWA</vt:lpstr>
      <vt:lpstr>Results: John Martin SWA</vt:lpstr>
      <vt:lpstr>Results: John Martin SWA</vt:lpstr>
      <vt:lpstr>Results: Lower Gunnison River</vt:lpstr>
      <vt:lpstr>Results: Lower Gunnison River</vt:lpstr>
      <vt:lpstr>Results: Lower Gunnison River</vt:lpstr>
      <vt:lpstr>Results: Lower Gunnison River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</dc:title>
  <dc:subject>NR 505</dc:subject>
  <dc:creator>Ted Manahan</dc:creator>
  <cp:keywords>Tamarisk</cp:keywords>
  <cp:lastModifiedBy>Ted Manahan</cp:lastModifiedBy>
  <cp:revision>30</cp:revision>
  <dcterms:created xsi:type="dcterms:W3CDTF">2006-08-16T00:00:00Z</dcterms:created>
  <dcterms:modified xsi:type="dcterms:W3CDTF">2010-12-06T20:26:47Z</dcterms:modified>
</cp:coreProperties>
</file>